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7" r:id="rId8"/>
    <p:sldId id="263" r:id="rId9"/>
    <p:sldId id="264" r:id="rId10"/>
    <p:sldId id="266" r:id="rId11"/>
    <p:sldId id="268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719"/>
  </p:normalViewPr>
  <p:slideViewPr>
    <p:cSldViewPr snapToGrid="0">
      <p:cViewPr>
        <p:scale>
          <a:sx n="121" d="100"/>
          <a:sy n="121" d="100"/>
        </p:scale>
        <p:origin x="144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45CC9-A01E-5075-BEAB-50B78DFDC2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67D9BF-E6FA-1D00-ACB7-17F68B79BA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A5823-5E6E-429C-0CA2-407F2E00A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1B4C-A17E-284E-8201-22B0D7CE3B92}" type="datetimeFigureOut">
              <a:rPr lang="en-US" smtClean="0"/>
              <a:t>7/1/23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DCEF8-12D8-118E-66ED-CE2311DAC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1C37D-A302-7B62-D4A7-62A29BB43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3F56-4014-DF44-8468-471EF050B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22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33A69-8FC5-8D45-AE6C-8ED8CA82A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F5652F-E443-1690-92AE-36058824D3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3E897F-2568-E024-5D4B-3E10A04EF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1B4C-A17E-284E-8201-22B0D7CE3B92}" type="datetimeFigureOut">
              <a:rPr lang="en-US" smtClean="0"/>
              <a:t>7/1/23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5A1570-0DAD-D255-587E-8367F657F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2FE19-C37E-5C39-8777-5A693F625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3F56-4014-DF44-8468-471EF050B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156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6F1597-FEDB-D818-4A85-0293BF913F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23E28F-CCC2-1409-9C85-81C94A69E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0FE14-B4C7-5B7D-7BC3-9CAF80488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1B4C-A17E-284E-8201-22B0D7CE3B92}" type="datetimeFigureOut">
              <a:rPr lang="en-US" smtClean="0"/>
              <a:t>7/1/23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343659-C74F-9B3C-45F2-FAFA17D09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835498-97ED-E3D0-A112-A7EAEACA3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3F56-4014-DF44-8468-471EF050B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116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B30D0-160A-E47C-E327-B27260E7C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1861D-1422-1F5F-6930-D87ACCB98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B9E9D-85B9-64F0-40E9-175E6A614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1B4C-A17E-284E-8201-22B0D7CE3B92}" type="datetimeFigureOut">
              <a:rPr lang="en-US" smtClean="0"/>
              <a:t>7/1/23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88F3B8-3E91-E6F7-853F-A1945D4B4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493BBF-4AA3-0812-99D6-29BFA6BD3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3F56-4014-DF44-8468-471EF050B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334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C4B3C1-A7B9-FBB6-2038-3AEB37E0B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EF30F2-8C58-D259-B2FA-7568BA180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1FA29-7954-CF66-A532-1644611E3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1B4C-A17E-284E-8201-22B0D7CE3B92}" type="datetimeFigureOut">
              <a:rPr lang="en-US" smtClean="0"/>
              <a:t>7/1/23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B54410-826A-8EFE-8199-40E05795F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F06C4-D40B-4F13-B6E6-ED67A4926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3F56-4014-DF44-8468-471EF050B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843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A9CB4-21D7-EDF4-33F3-4DEE4897A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209852-82A0-4508-CFA5-B239B519FA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BE56C-8868-8200-0FAB-FFD17B84E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6D0519-1B63-CECD-5BBC-F1C70F2A7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1B4C-A17E-284E-8201-22B0D7CE3B92}" type="datetimeFigureOut">
              <a:rPr lang="en-US" smtClean="0"/>
              <a:t>7/1/23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6C2498-6621-4F7D-1B81-5986FE1DA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9EF2BF-13DD-93F2-719B-D76C5B364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3F56-4014-DF44-8468-471EF050B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42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516BC9-8AA8-18D8-F3DC-638534EED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8CE790-1038-8CD4-626F-689310468F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429B0E-8B7B-DC09-9F89-AC2C35A93F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B295B1-92CE-26B4-A110-B4007B2709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7E8810-F501-6ADB-3C6A-70715A743A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FFA7C9-DCD4-B4CE-8164-57BBC8AE9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1B4C-A17E-284E-8201-22B0D7CE3B92}" type="datetimeFigureOut">
              <a:rPr lang="en-US" smtClean="0"/>
              <a:t>7/1/23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E778B-49A2-3B65-355F-1968512C8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95BFBC-6FCC-ABF2-C26B-BDCE7B1C5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3F56-4014-DF44-8468-471EF050B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855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16BF2-9A2A-24A3-9A14-468549035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B9D485-A885-0ED6-8221-006B8DBFF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1B4C-A17E-284E-8201-22B0D7CE3B92}" type="datetimeFigureOut">
              <a:rPr lang="en-US" smtClean="0"/>
              <a:t>7/1/23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C5429B-C551-7B12-CF20-4674391AC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444857-D964-880B-9E60-6E88BAA8D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3F56-4014-DF44-8468-471EF050B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960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E1CA50-3B63-23C2-1E8E-F26C2A4697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1B4C-A17E-284E-8201-22B0D7CE3B92}" type="datetimeFigureOut">
              <a:rPr lang="en-US" smtClean="0"/>
              <a:t>7/1/23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039C0F-7960-370F-487C-3E818C330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6F97D4-2C64-6242-6884-C2D2AE696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3F56-4014-DF44-8468-471EF050B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448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57B6F-E4F0-81AD-9F50-A5B41AD32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12BD3-A91F-C8FF-AA88-183DAD72B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542DA-9C8E-0F08-A629-45D4E0F1F6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8CF0F7-DCFC-FE2F-B059-B5FBF8BC0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1B4C-A17E-284E-8201-22B0D7CE3B92}" type="datetimeFigureOut">
              <a:rPr lang="en-US" smtClean="0"/>
              <a:t>7/1/23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A80CE-F62A-1270-694A-C9253F91A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549075-311E-E5A3-2F8C-323B20EA4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3F56-4014-DF44-8468-471EF050B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541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81F5A-D392-191F-960C-4510952BB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C6B9BA-5144-B68B-F548-FD67BB20EC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AEBDF-C8BE-F5FC-982E-C45B62B3BA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04FD65-4A01-89E3-4462-2953BE98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051B4C-A17E-284E-8201-22B0D7CE3B92}" type="datetimeFigureOut">
              <a:rPr lang="en-US" smtClean="0"/>
              <a:t>7/1/23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2A055E-FA04-D7E8-ABF1-E390455A2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CB0AD5-9A56-6204-7BF9-8BC6EFD5C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D3F56-4014-DF44-8468-471EF050B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424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2E0EA7-8CE1-DB34-7EA2-635349169A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D6A067-9500-41E1-EFD6-236454BE3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5D69C-F79A-358C-3309-41B7A0CAF0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51B4C-A17E-284E-8201-22B0D7CE3B92}" type="datetimeFigureOut">
              <a:rPr lang="en-US" smtClean="0"/>
              <a:t>7/1/23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F55CAA-E8D7-7CD3-B2C6-D0DD7AF982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F654E-D53B-862B-75DC-9B3FA27C7B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D3F56-4014-DF44-8468-471EF050BE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921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ernel.org/pub/software/scm/git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AD0C61-36D6-BC2B-8F2F-C962BDEB84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999615"/>
            <a:ext cx="9144000" cy="2764028"/>
          </a:xfrm>
        </p:spPr>
        <p:txBody>
          <a:bodyPr anchor="ctr">
            <a:normAutofit/>
          </a:bodyPr>
          <a:lstStyle/>
          <a:p>
            <a:r>
              <a:rPr lang="en-US" sz="7200" b="1" dirty="0">
                <a:latin typeface="+mn-lt"/>
              </a:rPr>
              <a:t>Introduction to Git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1DFA26-9A07-8F94-430E-BE16042C34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631825"/>
          </a:xfrm>
        </p:spPr>
        <p:txBody>
          <a:bodyPr anchor="ctr">
            <a:normAutofit/>
          </a:bodyPr>
          <a:lstStyle/>
          <a:p>
            <a:r>
              <a:rPr lang="en-US" sz="1800"/>
              <a:t>Mugunthan L</a:t>
            </a:r>
            <a:br>
              <a:rPr lang="en-US" sz="1800"/>
            </a:br>
            <a:r>
              <a:rPr lang="en-US" sz="1800"/>
              <a:t>Free Software Foundation TamilNadu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37859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0964637" y="2358"/>
            <a:ext cx="1876653" cy="1766008"/>
            <a:chOff x="-648769" y="2358"/>
            <a:chExt cx="1876653" cy="1766008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37196" y="6033666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43436" y="5721108"/>
            <a:ext cx="2261965" cy="1136891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picture containing text, screenshot, font, diagram&#10;&#10;Description automatically generated">
            <a:extLst>
              <a:ext uri="{FF2B5EF4-FFF2-40B4-BE49-F238E27FC236}">
                <a16:creationId xmlns:a16="http://schemas.microsoft.com/office/drawing/2014/main" id="{400ADA31-A97A-5601-0971-4C84EC8A01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40592" y="643467"/>
            <a:ext cx="7710816" cy="5571065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965639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9F8528-45E3-03B6-2BF9-E6865D9D0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631" y="1441938"/>
            <a:ext cx="7080738" cy="39741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400" b="1" dirty="0">
                <a:solidFill>
                  <a:schemeClr val="bg1">
                    <a:lumMod val="95000"/>
                    <a:lumOff val="5000"/>
                  </a:schemeClr>
                </a:solidFill>
                <a:latin typeface="+mn-lt"/>
              </a:rPr>
              <a:t>Thankyou</a:t>
            </a:r>
          </a:p>
        </p:txBody>
      </p:sp>
    </p:spTree>
    <p:extLst>
      <p:ext uri="{BB962C8B-B14F-4D97-AF65-F5344CB8AC3E}">
        <p14:creationId xmlns:p14="http://schemas.microsoft.com/office/powerpoint/2010/main" val="22277882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picture containing text, font, logo, screenshot&#10;&#10;Description automatically generated">
            <a:extLst>
              <a:ext uri="{FF2B5EF4-FFF2-40B4-BE49-F238E27FC236}">
                <a16:creationId xmlns:a16="http://schemas.microsoft.com/office/drawing/2014/main" id="{C8AD3B29-BD7F-B785-FC52-555570AE40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10467" y="643467"/>
            <a:ext cx="5571065" cy="5571065"/>
          </a:xfrm>
          <a:prstGeom prst="rect">
            <a:avLst/>
          </a:prstGeom>
          <a:ln>
            <a:noFill/>
          </a:ln>
        </p:spPr>
      </p:pic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197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37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83158C-FA2A-0F60-36D6-43AFBC59D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3788" y="365125"/>
            <a:ext cx="4840010" cy="1807305"/>
          </a:xfrm>
        </p:spPr>
        <p:txBody>
          <a:bodyPr>
            <a:normAutofit/>
          </a:bodyPr>
          <a:lstStyle/>
          <a:p>
            <a:r>
              <a:rPr lang="en-IN" sz="3600" b="1" dirty="0">
                <a:latin typeface="+mn-lt"/>
              </a:rPr>
              <a:t>Version Control System</a:t>
            </a:r>
            <a:endParaRPr lang="en-US" sz="3600" b="1" dirty="0">
              <a:latin typeface="+mn-lt"/>
            </a:endParaRPr>
          </a:p>
        </p:txBody>
      </p:sp>
      <p:pic>
        <p:nvPicPr>
          <p:cNvPr id="20" name="Picture 19" descr="People working on ideas">
            <a:extLst>
              <a:ext uri="{FF2B5EF4-FFF2-40B4-BE49-F238E27FC236}">
                <a16:creationId xmlns:a16="http://schemas.microsoft.com/office/drawing/2014/main" id="{8B8D8272-E5AE-6216-2DAD-4CBB0D75463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039" r="24544" b="2"/>
          <a:stretch/>
        </p:blipFill>
        <p:spPr>
          <a:xfrm>
            <a:off x="20" y="10"/>
            <a:ext cx="611654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61B428-1D68-F18C-259B-E63451F140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3788" y="2333297"/>
            <a:ext cx="4840010" cy="38436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000" dirty="0"/>
              <a:t>Collaboration    </a:t>
            </a:r>
          </a:p>
          <a:p>
            <a:pPr marL="0" indent="0">
              <a:buNone/>
            </a:pPr>
            <a:r>
              <a:rPr lang="en-US" altLang="en-US" sz="2000" dirty="0"/>
              <a:t>Versioning    </a:t>
            </a:r>
          </a:p>
          <a:p>
            <a:pPr marL="0" indent="0">
              <a:buNone/>
            </a:pPr>
            <a:r>
              <a:rPr lang="en-US" altLang="en-US" sz="2000" dirty="0"/>
              <a:t>Rolling Back    </a:t>
            </a:r>
          </a:p>
          <a:p>
            <a:pPr marL="0" indent="0">
              <a:buNone/>
            </a:pPr>
            <a:r>
              <a:rPr lang="en-US" altLang="en-US" sz="2000" dirty="0"/>
              <a:t>Understanding 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42186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54306EBA-5E1D-89F9-1D79-2BF8073B3A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812" y="385969"/>
            <a:ext cx="4575585" cy="6100781"/>
          </a:xfrm>
          <a:prstGeom prst="rect">
            <a:avLst/>
          </a:prstGeom>
          <a:ln>
            <a:noFill/>
          </a:ln>
        </p:spPr>
      </p:pic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00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ECA6DCB-B7E1-40A9-9524-540C6DA40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998ACB-2ECE-1002-BFC7-29BF7E6AE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5279408" cy="1128068"/>
          </a:xfrm>
        </p:spPr>
        <p:txBody>
          <a:bodyPr anchor="ctr">
            <a:normAutofit/>
          </a:bodyPr>
          <a:lstStyle/>
          <a:p>
            <a:r>
              <a:rPr lang="en-US" altLang="en-US" sz="4000" b="1" dirty="0">
                <a:ln>
                  <a:noFill/>
                </a:ln>
                <a:latin typeface="+mn-lt"/>
              </a:rPr>
              <a:t>Version Control Systems</a:t>
            </a:r>
            <a:endParaRPr lang="en-US" sz="4000" dirty="0">
              <a:latin typeface="+mn-lt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123821"/>
            <a:ext cx="4975066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B156D-E9D3-D7BB-239C-3E066A074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5278066" cy="3979585"/>
          </a:xfrm>
        </p:spPr>
        <p:txBody>
          <a:bodyPr anchor="ctr">
            <a:normAutofit/>
          </a:bodyPr>
          <a:lstStyle/>
          <a:p>
            <a:r>
              <a:rPr lang="en-US" dirty="0"/>
              <a:t>Git</a:t>
            </a:r>
          </a:p>
          <a:p>
            <a:r>
              <a:rPr lang="en-US" dirty="0"/>
              <a:t>CVS</a:t>
            </a:r>
          </a:p>
          <a:p>
            <a:r>
              <a:rPr lang="en-US" dirty="0"/>
              <a:t>Subversion</a:t>
            </a:r>
          </a:p>
          <a:p>
            <a:r>
              <a:rPr lang="en-US" dirty="0"/>
              <a:t>Mercurial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9687" y="357447"/>
            <a:ext cx="4845488" cy="2923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A screenshot of a computer game&#10;&#10;Description automatically generated with low confidence">
            <a:extLst>
              <a:ext uri="{FF2B5EF4-FFF2-40B4-BE49-F238E27FC236}">
                <a16:creationId xmlns:a16="http://schemas.microsoft.com/office/drawing/2014/main" id="{6C2A4C8C-EFF3-22B0-BFE9-130A0495A11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39"/>
          <a:stretch/>
        </p:blipFill>
        <p:spPr bwMode="auto">
          <a:xfrm>
            <a:off x="7083423" y="623932"/>
            <a:ext cx="4397433" cy="2518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8CB5D2D7-DF65-4E86-BFBA-FFB9B5ACE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9687" y="3505479"/>
            <a:ext cx="4845488" cy="2923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B7A9434A-4DD7-8CDB-0123-FBD7B1E58F3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98" r="3" b="3"/>
          <a:stretch/>
        </p:blipFill>
        <p:spPr bwMode="auto">
          <a:xfrm>
            <a:off x="7083423" y="3718404"/>
            <a:ext cx="4395569" cy="2518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004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AAE94E3-A7DB-4868-B1E3-E49703488B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4168F9-78FD-5450-1457-DC7905460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5279408" cy="1128068"/>
          </a:xfrm>
        </p:spPr>
        <p:txBody>
          <a:bodyPr anchor="ctr">
            <a:normAutofit/>
          </a:bodyPr>
          <a:lstStyle/>
          <a:p>
            <a:r>
              <a:rPr lang="en-US" altLang="en-US" sz="4000" b="1" dirty="0">
                <a:ln>
                  <a:noFill/>
                </a:ln>
                <a:latin typeface="+mn-lt"/>
              </a:rPr>
              <a:t>Why Git?</a:t>
            </a:r>
            <a:endParaRPr lang="en-US" sz="4000" b="1" dirty="0">
              <a:latin typeface="+mn-lt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123821"/>
            <a:ext cx="4975066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3B36C-06D0-0A39-CD55-1827CBC704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5278066" cy="3979585"/>
          </a:xfrm>
        </p:spPr>
        <p:txBody>
          <a:bodyPr anchor="ctr">
            <a:normAutofit/>
          </a:bodyPr>
          <a:lstStyle/>
          <a:p>
            <a:pPr eaLnBrk="1" fontAlgn="auto" hangingPunct="1">
              <a:buFont typeface="Arial"/>
              <a:buChar char="•"/>
              <a:defRPr/>
            </a:pPr>
            <a:r>
              <a:rPr lang="en-US" sz="2000" dirty="0"/>
              <a:t>Most used software for tracking changes in any set of files, usually used for coordinating work among programmers collaboratively developing source code during software development. </a:t>
            </a:r>
          </a:p>
          <a:p>
            <a:pPr eaLnBrk="1" fontAlgn="auto" hangingPunct="1">
              <a:buFont typeface="Arial"/>
              <a:buChar char="•"/>
              <a:defRPr/>
            </a:pPr>
            <a:r>
              <a:rPr lang="en-US" altLang="en-US" sz="2000" dirty="0"/>
              <a:t>Git has many advantages over earlier systems such as CVS and Subversion</a:t>
            </a:r>
          </a:p>
          <a:p>
            <a:endParaRPr lang="en-US" sz="20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9687" y="357447"/>
            <a:ext cx="4845488" cy="2923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054BDAD-6FA0-6337-EC1A-225D24E1057D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83423" y="862841"/>
            <a:ext cx="4397433" cy="1956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8CB5D2D7-DF65-4E86-BFBA-FFB9B5ACE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9687" y="3505479"/>
            <a:ext cx="4845488" cy="2923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BD09130-7095-5D62-CB79-3E2AD4FAFF84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83423" y="3989258"/>
            <a:ext cx="4395569" cy="1956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EB8D7B2-1FA1-625A-FFB0-21C3078D5E7E}"/>
              </a:ext>
            </a:extLst>
          </p:cNvPr>
          <p:cNvSpPr txBox="1"/>
          <p:nvPr/>
        </p:nvSpPr>
        <p:spPr>
          <a:xfrm>
            <a:off x="7189076" y="462455"/>
            <a:ext cx="3825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Subversion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13A1DC-52B8-CBF2-163F-AA96DD0EE96C}"/>
              </a:ext>
            </a:extLst>
          </p:cNvPr>
          <p:cNvSpPr txBox="1"/>
          <p:nvPr/>
        </p:nvSpPr>
        <p:spPr>
          <a:xfrm>
            <a:off x="7294179" y="3647090"/>
            <a:ext cx="3184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Git</a:t>
            </a:r>
          </a:p>
        </p:txBody>
      </p:sp>
    </p:spTree>
    <p:extLst>
      <p:ext uri="{BB962C8B-B14F-4D97-AF65-F5344CB8AC3E}">
        <p14:creationId xmlns:p14="http://schemas.microsoft.com/office/powerpoint/2010/main" val="666108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1" name="Rectangle 40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AB0CF30-A110-5953-4978-7B3FDE6B6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altLang="en-US" sz="3600" b="1" dirty="0">
                <a:latin typeface="+mn-lt"/>
              </a:rPr>
              <a:t>I</a:t>
            </a:r>
            <a:r>
              <a:rPr lang="en-US" altLang="en-US" sz="3600" b="1" dirty="0">
                <a:ln>
                  <a:noFill/>
                </a:ln>
                <a:latin typeface="+mn-lt"/>
              </a:rPr>
              <a:t>nstall Git</a:t>
            </a:r>
            <a:endParaRPr lang="en-US" sz="36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D8293A-C8BF-9664-098C-1BACACAE8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Autofit/>
          </a:bodyPr>
          <a:lstStyle/>
          <a:p>
            <a:r>
              <a:rPr lang="en-US" sz="1800" dirty="0"/>
              <a:t>Via terminal </a:t>
            </a:r>
          </a:p>
          <a:p>
            <a:pPr lvl="1"/>
            <a:r>
              <a:rPr lang="en-IN" sz="1800" dirty="0" err="1"/>
              <a:t>sudo</a:t>
            </a:r>
            <a:r>
              <a:rPr lang="en-IN" sz="1800" dirty="0"/>
              <a:t> apt-get update </a:t>
            </a:r>
          </a:p>
          <a:p>
            <a:pPr lvl="1"/>
            <a:r>
              <a:rPr lang="en-IN" sz="1800" dirty="0" err="1"/>
              <a:t>sudo</a:t>
            </a:r>
            <a:r>
              <a:rPr lang="en-IN" sz="1800" dirty="0"/>
              <a:t> apt-get install git</a:t>
            </a:r>
          </a:p>
          <a:p>
            <a:r>
              <a:rPr lang="en-IN" sz="1800" dirty="0"/>
              <a:t>Check the version</a:t>
            </a:r>
          </a:p>
          <a:p>
            <a:pPr lvl="1"/>
            <a:r>
              <a:rPr lang="en-IN" sz="1800" dirty="0"/>
              <a:t>git --version</a:t>
            </a:r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4214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8E5DDD-C3BB-BFC3-F664-32A67E5B5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IN" sz="3600" b="1" dirty="0">
                <a:latin typeface="+mn-lt"/>
              </a:rPr>
              <a:t>Build Git from source on Linux 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92DBC-AEE2-A9DB-1732-4A091031C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IN" sz="1800" dirty="0"/>
              <a:t>From your shell, install the necessary dependencies using apt-get:</a:t>
            </a:r>
          </a:p>
          <a:p>
            <a:pPr lvl="1"/>
            <a:r>
              <a:rPr lang="en-IN" sz="1800" dirty="0" err="1"/>
              <a:t>sudo</a:t>
            </a:r>
            <a:r>
              <a:rPr lang="en-IN" sz="1800" dirty="0"/>
              <a:t> apt-get update</a:t>
            </a:r>
          </a:p>
          <a:p>
            <a:pPr lvl="1"/>
            <a:r>
              <a:rPr lang="en-IN" sz="1800" dirty="0" err="1"/>
              <a:t>sudo</a:t>
            </a:r>
            <a:r>
              <a:rPr lang="en-IN" sz="1800" dirty="0"/>
              <a:t> apt-get install libcurl4-gnutls-dev libexpat1-dev </a:t>
            </a:r>
            <a:r>
              <a:rPr lang="en-IN" sz="1800" dirty="0" err="1"/>
              <a:t>gettext</a:t>
            </a:r>
            <a:r>
              <a:rPr lang="en-IN" sz="1800" dirty="0"/>
              <a:t> </a:t>
            </a:r>
            <a:r>
              <a:rPr lang="en-IN" sz="1800" dirty="0" err="1"/>
              <a:t>libz</a:t>
            </a:r>
            <a:r>
              <a:rPr lang="en-IN" sz="1800" dirty="0"/>
              <a:t>-dev </a:t>
            </a:r>
            <a:r>
              <a:rPr lang="en-IN" sz="1800" dirty="0" err="1"/>
              <a:t>libssl</a:t>
            </a:r>
            <a:r>
              <a:rPr lang="en-IN" sz="1800" dirty="0"/>
              <a:t>-dev </a:t>
            </a:r>
            <a:r>
              <a:rPr lang="en-IN" sz="1800" dirty="0" err="1"/>
              <a:t>asciidoc</a:t>
            </a:r>
            <a:r>
              <a:rPr lang="en-IN" sz="1800" dirty="0"/>
              <a:t> </a:t>
            </a:r>
            <a:r>
              <a:rPr lang="en-IN" sz="1800" dirty="0" err="1"/>
              <a:t>xmlto</a:t>
            </a:r>
            <a:r>
              <a:rPr lang="en-IN" sz="1800" dirty="0"/>
              <a:t> docbook2x</a:t>
            </a:r>
          </a:p>
          <a:p>
            <a:pPr marL="0" indent="0">
              <a:buNone/>
            </a:pPr>
            <a:r>
              <a:rPr lang="en-IN" sz="1800" dirty="0"/>
              <a:t>Clone the Git source (or if you don't yet have a version of Git installed, </a:t>
            </a:r>
            <a:r>
              <a:rPr lang="en-IN" sz="1800" dirty="0">
                <a:hlinkClick r:id="rId2"/>
              </a:rPr>
              <a:t>download and extract it</a:t>
            </a:r>
            <a:r>
              <a:rPr lang="en-IN" sz="1800" dirty="0"/>
              <a:t>)</a:t>
            </a:r>
          </a:p>
          <a:p>
            <a:pPr lvl="1"/>
            <a:r>
              <a:rPr lang="en-IN" sz="1800" dirty="0"/>
              <a:t> git clone https://</a:t>
            </a:r>
            <a:r>
              <a:rPr lang="en-IN" sz="1800" dirty="0" err="1"/>
              <a:t>git.kernel.org</a:t>
            </a:r>
            <a:r>
              <a:rPr lang="en-IN" sz="1800" dirty="0"/>
              <a:t>/pub/</a:t>
            </a:r>
            <a:r>
              <a:rPr lang="en-IN" sz="1800" dirty="0" err="1"/>
              <a:t>scm</a:t>
            </a:r>
            <a:r>
              <a:rPr lang="en-IN" sz="1800" dirty="0"/>
              <a:t>/git/</a:t>
            </a:r>
            <a:r>
              <a:rPr lang="en-IN" sz="1800" dirty="0" err="1"/>
              <a:t>git.git</a:t>
            </a:r>
            <a:endParaRPr lang="en-IN" sz="1800" dirty="0"/>
          </a:p>
          <a:p>
            <a:pPr marL="0" indent="0">
              <a:buNone/>
            </a:pPr>
            <a:r>
              <a:rPr lang="en-IN" sz="1800" dirty="0"/>
              <a:t>To build Git and install it under /</a:t>
            </a:r>
            <a:r>
              <a:rPr lang="en-IN" sz="1800" dirty="0" err="1"/>
              <a:t>usr</a:t>
            </a:r>
            <a:r>
              <a:rPr lang="en-IN" sz="1800" dirty="0"/>
              <a:t>, run make:</a:t>
            </a:r>
          </a:p>
          <a:p>
            <a:pPr lvl="1"/>
            <a:r>
              <a:rPr lang="en-IN" sz="1800" dirty="0"/>
              <a:t>make all doc info prefix=/</a:t>
            </a:r>
            <a:r>
              <a:rPr lang="en-IN" sz="1800" dirty="0" err="1"/>
              <a:t>usr</a:t>
            </a:r>
            <a:endParaRPr lang="en-IN" sz="1800" dirty="0"/>
          </a:p>
          <a:p>
            <a:pPr lvl="1"/>
            <a:r>
              <a:rPr lang="en-IN" sz="1800" dirty="0" err="1"/>
              <a:t>sudo</a:t>
            </a:r>
            <a:r>
              <a:rPr lang="en-IN" sz="1800" dirty="0"/>
              <a:t> make install install-doc install-html install-info install-man prefix=/</a:t>
            </a:r>
            <a:r>
              <a:rPr lang="en-IN" sz="1800" dirty="0" err="1"/>
              <a:t>usr</a:t>
            </a:r>
            <a:endParaRPr lang="en-IN" sz="1800" dirty="0"/>
          </a:p>
          <a:p>
            <a:pPr marL="0" indent="0">
              <a:buNone/>
            </a:pPr>
            <a:endParaRPr lang="en-IN" sz="18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0100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28CC40-92EB-0BEE-1A1B-9F5BBBC13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en-US" altLang="en-US" sz="4800" b="1" dirty="0">
                <a:ln>
                  <a:noFill/>
                </a:ln>
                <a:latin typeface="+mn-lt"/>
              </a:rPr>
              <a:t>Introduce yourself to Git</a:t>
            </a:r>
            <a:endParaRPr lang="en-US" sz="48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AD50F-9987-6B3D-12AB-39DC3E1F1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en-US" sz="2400" dirty="0"/>
              <a:t>Enter these lines (with appropriate changes):</a:t>
            </a:r>
          </a:p>
          <a:p>
            <a:pPr marL="0" indent="0">
              <a:buNone/>
            </a:pPr>
            <a:r>
              <a:rPr lang="en-US" sz="2400" dirty="0"/>
              <a:t>	git config </a:t>
            </a:r>
            <a:r>
              <a:rPr lang="en-US" sz="2400" dirty="0" err="1"/>
              <a:t>user.name</a:t>
            </a:r>
            <a:r>
              <a:rPr lang="en-US" sz="2400" dirty="0"/>
              <a:t> "John Smith"</a:t>
            </a:r>
          </a:p>
          <a:p>
            <a:pPr marL="0" indent="0">
              <a:buNone/>
            </a:pPr>
            <a:r>
              <a:rPr lang="en-US" sz="2400" dirty="0"/>
              <a:t>	git config </a:t>
            </a:r>
            <a:r>
              <a:rPr lang="en-US" sz="2400" dirty="0" err="1"/>
              <a:t>user.email</a:t>
            </a:r>
            <a:r>
              <a:rPr lang="en-US" sz="2400" dirty="0"/>
              <a:t> </a:t>
            </a:r>
            <a:r>
              <a:rPr lang="en-US" sz="2400" dirty="0" err="1"/>
              <a:t>jsmith@gmu.edu</a:t>
            </a:r>
            <a:br>
              <a:rPr lang="en-US" sz="2400" dirty="0"/>
            </a:b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6515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55384-B04E-03CA-3FE2-523C43A4F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18178" y="1093931"/>
            <a:ext cx="2535621" cy="596757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57E162-E149-FF0D-3921-5A8CD55D15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08324" y="2984937"/>
            <a:ext cx="1245476" cy="31920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710CB67-4832-8F12-1E02-21306BCAB22D}"/>
              </a:ext>
            </a:extLst>
          </p:cNvPr>
          <p:cNvSpPr txBox="1">
            <a:spLocks/>
          </p:cNvSpPr>
          <p:nvPr/>
        </p:nvSpPr>
        <p:spPr>
          <a:xfrm>
            <a:off x="2574214" y="704685"/>
            <a:ext cx="6799262" cy="13033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/>
              <a:t> Git Command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B218D47-2718-4BEE-A1A5-533663935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978189" y="5749760"/>
            <a:ext cx="395287" cy="279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2400">
                <a:solidFill>
                  <a:srgbClr val="262626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2000">
                <a:solidFill>
                  <a:srgbClr val="262626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>
                <a:solidFill>
                  <a:srgbClr val="262626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600">
                <a:solidFill>
                  <a:srgbClr val="262626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115000"/>
              <a:buFont typeface="Arial" panose="020B0604020202020204" pitchFamily="34" charset="0"/>
              <a:buChar char="•"/>
              <a:defRPr sz="1400">
                <a:solidFill>
                  <a:srgbClr val="262626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D4031BF2-5D33-2847-AB95-226D38CA6C7C}" type="slidenum">
              <a:rPr lang="en-US" altLang="en-US" sz="1400">
                <a:solidFill>
                  <a:schemeClr val="tx1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9</a:t>
            </a:fld>
            <a:endParaRPr lang="en-US" altLang="en-US" sz="14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6" name="Group 139">
            <a:extLst>
              <a:ext uri="{FF2B5EF4-FFF2-40B4-BE49-F238E27FC236}">
                <a16:creationId xmlns:a16="http://schemas.microsoft.com/office/drawing/2014/main" id="{692AEE46-BF32-6889-E06D-5D4E1A138395}"/>
              </a:ext>
            </a:extLst>
          </p:cNvPr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551965435"/>
              </p:ext>
            </p:extLst>
          </p:nvPr>
        </p:nvGraphicFramePr>
        <p:xfrm>
          <a:off x="1156138" y="504497"/>
          <a:ext cx="9806152" cy="5759668"/>
        </p:xfrm>
        <a:graphic>
          <a:graphicData uri="http://schemas.openxmlformats.org/drawingml/2006/table">
            <a:tbl>
              <a:tblPr/>
              <a:tblGrid>
                <a:gridCol w="4202637">
                  <a:extLst>
                    <a:ext uri="{9D8B030D-6E8A-4147-A177-3AD203B41FA5}">
                      <a16:colId xmlns:a16="http://schemas.microsoft.com/office/drawing/2014/main" val="2149521426"/>
                    </a:ext>
                  </a:extLst>
                </a:gridCol>
                <a:gridCol w="5603515">
                  <a:extLst>
                    <a:ext uri="{9D8B030D-6E8A-4147-A177-3AD203B41FA5}">
                      <a16:colId xmlns:a16="http://schemas.microsoft.com/office/drawing/2014/main" val="1944002512"/>
                    </a:ext>
                  </a:extLst>
                </a:gridCol>
              </a:tblGrid>
              <a:tr h="45172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090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command</a:t>
                      </a:r>
                    </a:p>
                  </a:txBody>
                  <a:tcPr marT="45693" marB="456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090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description</a:t>
                      </a: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5614522"/>
                  </a:ext>
                </a:extLst>
              </a:tr>
              <a:tr h="4163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090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MS PGothic" panose="020B0600070205080204" pitchFamily="34" charset="-128"/>
                        </a:rPr>
                        <a:t>git clone </a:t>
                      </a:r>
                      <a:r>
                        <a:rPr kumimoji="0" lang="en-US" altLang="en-US" sz="18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MS PGothic" panose="020B0600070205080204" pitchFamily="34" charset="-128"/>
                        </a:rPr>
                        <a:t>url [dir]</a:t>
                      </a:r>
                    </a:p>
                  </a:txBody>
                  <a:tcPr marT="45693" marB="456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090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copy a git repository so you can add to it</a:t>
                      </a: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1762884"/>
                  </a:ext>
                </a:extLst>
              </a:tr>
              <a:tr h="4163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090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MS PGothic" panose="020B0600070205080204" pitchFamily="34" charset="-128"/>
                        </a:rPr>
                        <a:t> git add </a:t>
                      </a:r>
                      <a:r>
                        <a:rPr kumimoji="0" lang="en-US" altLang="en-US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MS PGothic" panose="020B0600070205080204" pitchFamily="34" charset="-128"/>
                        </a:rPr>
                        <a:t>files</a:t>
                      </a:r>
                    </a:p>
                  </a:txBody>
                  <a:tcPr marT="45693" marB="456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090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adds file contents to the staging area</a:t>
                      </a: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4232146"/>
                  </a:ext>
                </a:extLst>
              </a:tr>
              <a:tr h="4163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090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MS PGothic" panose="020B0600070205080204" pitchFamily="34" charset="-128"/>
                        </a:rPr>
                        <a:t> git commit</a:t>
                      </a:r>
                      <a:endParaRPr kumimoji="0" lang="en-US" alt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MS PGothic" panose="020B0600070205080204" pitchFamily="34" charset="-128"/>
                      </a:endParaRPr>
                    </a:p>
                  </a:txBody>
                  <a:tcPr marT="45693" marB="456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090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records a snapshot of the staging area</a:t>
                      </a: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2366937"/>
                  </a:ext>
                </a:extLst>
              </a:tr>
              <a:tr h="7286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090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MS PGothic" panose="020B0600070205080204" pitchFamily="34" charset="-128"/>
                        </a:rPr>
                        <a:t> git status</a:t>
                      </a:r>
                      <a:endParaRPr kumimoji="0" lang="en-US" altLang="en-US" sz="20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MS PGothic" panose="020B0600070205080204" pitchFamily="34" charset="-128"/>
                      </a:endParaRPr>
                    </a:p>
                  </a:txBody>
                  <a:tcPr marT="45693" marB="456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090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view the status of your files in the working directory and staging area</a:t>
                      </a: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5076370"/>
                  </a:ext>
                </a:extLst>
              </a:tr>
              <a:tr h="7286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090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MS PGothic" panose="020B0600070205080204" pitchFamily="34" charset="-128"/>
                        </a:rPr>
                        <a:t>git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MS PGothic" panose="020B0600070205080204" pitchFamily="34" charset="-128"/>
                        </a:rPr>
                        <a:t> diff</a:t>
                      </a:r>
                      <a:endParaRPr kumimoji="0" lang="en-US" altLang="en-US" sz="1800" b="1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MS PGothic" panose="020B0600070205080204" pitchFamily="34" charset="-128"/>
                      </a:endParaRPr>
                    </a:p>
                  </a:txBody>
                  <a:tcPr marT="45693" marB="456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090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shows diff of what is staged and what is modified but unstaged</a:t>
                      </a: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1198308"/>
                  </a:ext>
                </a:extLst>
              </a:tr>
              <a:tr h="41632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090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MS PGothic" panose="020B0600070205080204" pitchFamily="34" charset="-128"/>
                        </a:rPr>
                        <a:t> git help </a:t>
                      </a:r>
                      <a:r>
                        <a:rPr kumimoji="0" lang="en-US" altLang="en-US" sz="20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MS PGothic" panose="020B0600070205080204" pitchFamily="34" charset="-128"/>
                        </a:rPr>
                        <a:t>[command]</a:t>
                      </a:r>
                    </a:p>
                  </a:txBody>
                  <a:tcPr marT="45693" marB="456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090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get help info about a particular command</a:t>
                      </a: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2924013"/>
                  </a:ext>
                </a:extLst>
              </a:tr>
              <a:tr h="7286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090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MS PGothic" panose="020B0600070205080204" pitchFamily="34" charset="-128"/>
                        </a:rPr>
                        <a:t> git pull</a:t>
                      </a:r>
                      <a:endParaRPr kumimoji="0" lang="en-US" altLang="en-US" sz="20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MS PGothic" panose="020B0600070205080204" pitchFamily="34" charset="-128"/>
                      </a:endParaRPr>
                    </a:p>
                  </a:txBody>
                  <a:tcPr marT="45693" marB="456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090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fetch from a remote repo and try to merge into the current branch</a:t>
                      </a: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2132533"/>
                  </a:ext>
                </a:extLst>
              </a:tr>
              <a:tr h="72861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090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MS PGothic" panose="020B0600070205080204" pitchFamily="34" charset="-128"/>
                        </a:rPr>
                        <a:t> git push</a:t>
                      </a:r>
                      <a:endParaRPr kumimoji="0" lang="en-US" altLang="en-US" sz="2000" b="1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MS PGothic" panose="020B0600070205080204" pitchFamily="34" charset="-128"/>
                      </a:endParaRPr>
                    </a:p>
                  </a:txBody>
                  <a:tcPr marT="45693" marB="456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090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push your new branches and data to a remote repository</a:t>
                      </a:r>
                    </a:p>
                  </a:txBody>
                  <a:tcPr marT="45693" marB="4569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912184"/>
                  </a:ext>
                </a:extLst>
              </a:tr>
              <a:tr h="728187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5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5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50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BD0901"/>
                        </a:buClr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alibri" panose="020F0502020204030204" pitchFamily="34" charset="0"/>
                          <a:ea typeface="MS PGothic" panose="020B0600070205080204" pitchFamily="34" charset="-128"/>
                        </a:rPr>
                        <a:t>others: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onsolas" panose="020B0609020204030204" pitchFamily="49" charset="0"/>
                          <a:ea typeface="MS PGothic" panose="020B0600070205080204" pitchFamily="34" charset="-128"/>
                        </a:rPr>
                        <a:t> </a:t>
                      </a: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onsolas" panose="020B0609020204030204" pitchFamily="49" charset="0"/>
                          <a:ea typeface="MS PGothic" panose="020B0600070205080204" pitchFamily="34" charset="-128"/>
                        </a:rPr>
                        <a:t>init</a:t>
                      </a: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262626"/>
                          </a:solidFill>
                          <a:effectLst/>
                          <a:latin typeface="Consolas" panose="020B0609020204030204" pitchFamily="49" charset="0"/>
                          <a:ea typeface="MS PGothic" panose="020B0600070205080204" pitchFamily="34" charset="-128"/>
                        </a:rPr>
                        <a:t>, reset, branch, checkout, merge, log, tag</a:t>
                      </a:r>
                    </a:p>
                  </a:txBody>
                  <a:tcPr marT="45693" marB="4569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6373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22822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1011</TotalTime>
  <Words>356</Words>
  <Application>Microsoft Macintosh PowerPoint</Application>
  <PresentationFormat>Widescreen</PresentationFormat>
  <Paragraphs>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Consolas</vt:lpstr>
      <vt:lpstr>Office Theme</vt:lpstr>
      <vt:lpstr>Introduction to Git</vt:lpstr>
      <vt:lpstr>Version Control System</vt:lpstr>
      <vt:lpstr>PowerPoint Presentation</vt:lpstr>
      <vt:lpstr>Version Control Systems</vt:lpstr>
      <vt:lpstr>Why Git?</vt:lpstr>
      <vt:lpstr>Install Git</vt:lpstr>
      <vt:lpstr>Build Git from source on Linux </vt:lpstr>
      <vt:lpstr>Introduce yourself to Git</vt:lpstr>
      <vt:lpstr>PowerPoint Presentation</vt:lpstr>
      <vt:lpstr>PowerPoint Presentation</vt:lpstr>
      <vt:lpstr>Thankyou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Git</dc:title>
  <dc:creator>Mugunthan Latchoumanane</dc:creator>
  <cp:lastModifiedBy>Mugunthan Latchoumanane</cp:lastModifiedBy>
  <cp:revision>2</cp:revision>
  <dcterms:created xsi:type="dcterms:W3CDTF">2023-07-01T15:47:38Z</dcterms:created>
  <dcterms:modified xsi:type="dcterms:W3CDTF">2023-07-02T08:38:49Z</dcterms:modified>
</cp:coreProperties>
</file>